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2" r:id="rId5"/>
    <p:sldId id="258" r:id="rId6"/>
    <p:sldId id="276"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15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884" autoAdjust="0"/>
    <p:restoredTop sz="94660"/>
  </p:normalViewPr>
  <p:slideViewPr>
    <p:cSldViewPr snapToGrid="0">
      <p:cViewPr varScale="1">
        <p:scale>
          <a:sx n="73" d="100"/>
          <a:sy n="73" d="100"/>
        </p:scale>
        <p:origin x="60" y="7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8/1/2023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800A5-F574-4BCA-B236-AADAEDEF75B9}"/>
              </a:ext>
            </a:extLst>
          </p:cNvPr>
          <p:cNvSpPr>
            <a:spLocks noGrp="1"/>
          </p:cNvSpPr>
          <p:nvPr>
            <p:ph type="title"/>
          </p:nvPr>
        </p:nvSpPr>
        <p:spPr>
          <a:xfrm>
            <a:off x="1445986" y="392339"/>
            <a:ext cx="10515600" cy="1325563"/>
          </a:xfrm>
        </p:spPr>
        <p:txBody>
          <a:bodyPr>
            <a:normAutofit/>
          </a:bodyPr>
          <a:lstStyle/>
          <a:p>
            <a:pPr algn="ctr"/>
            <a:r>
              <a:rPr lang="en-US" sz="4000" dirty="0" err="1">
                <a:solidFill>
                  <a:srgbClr val="0D1582"/>
                </a:solidFill>
                <a:latin typeface="Poppins Medium" pitchFamily="2" charset="77"/>
                <a:cs typeface="Poppins Medium" pitchFamily="2" charset="77"/>
              </a:rPr>
              <a:t>SpeakOut</a:t>
            </a:r>
            <a:r>
              <a:rPr lang="en-US" sz="4000" dirty="0">
                <a:solidFill>
                  <a:srgbClr val="0D1582"/>
                </a:solidFill>
                <a:latin typeface="Poppins Medium" pitchFamily="2" charset="77"/>
                <a:cs typeface="Poppins Medium" pitchFamily="2" charset="77"/>
              </a:rPr>
              <a:t> with </a:t>
            </a:r>
            <a:r>
              <a:rPr lang="en-US" sz="4000" dirty="0" err="1">
                <a:solidFill>
                  <a:srgbClr val="0D1582"/>
                </a:solidFill>
                <a:latin typeface="Poppins Medium" pitchFamily="2" charset="77"/>
                <a:cs typeface="Poppins Medium" pitchFamily="2" charset="77"/>
              </a:rPr>
              <a:t>Advocatr</a:t>
            </a:r>
            <a:endParaRPr lang="en-US" sz="4000" dirty="0">
              <a:solidFill>
                <a:srgbClr val="0D1582"/>
              </a:solidFill>
              <a:latin typeface="Poppins Medium" pitchFamily="2" charset="77"/>
              <a:cs typeface="Poppins Medium" pitchFamily="2" charset="77"/>
            </a:endParaRPr>
          </a:p>
        </p:txBody>
      </p:sp>
      <p:sp>
        <p:nvSpPr>
          <p:cNvPr id="3" name="Content Placeholder 2">
            <a:extLst>
              <a:ext uri="{FF2B5EF4-FFF2-40B4-BE49-F238E27FC236}">
                <a16:creationId xmlns:a16="http://schemas.microsoft.com/office/drawing/2014/main" id="{629AA2D4-61BF-4487-93FD-9FDB7807E95C}"/>
              </a:ext>
            </a:extLst>
          </p:cNvPr>
          <p:cNvSpPr>
            <a:spLocks noGrp="1"/>
          </p:cNvSpPr>
          <p:nvPr>
            <p:ph idx="1"/>
          </p:nvPr>
        </p:nvSpPr>
        <p:spPr>
          <a:xfrm>
            <a:off x="2108200" y="1979839"/>
            <a:ext cx="9544958" cy="4351338"/>
          </a:xfrm>
        </p:spPr>
        <p:txBody>
          <a:bodyPr>
            <a:normAutofit/>
          </a:bodyPr>
          <a:lstStyle/>
          <a:p>
            <a:pPr marL="0" indent="0" algn="ctr">
              <a:buNone/>
            </a:pPr>
            <a:r>
              <a:rPr lang="en-US" sz="4000" dirty="0">
                <a:solidFill>
                  <a:srgbClr val="000000"/>
                </a:solidFill>
                <a:latin typeface="Poppins Light" pitchFamily="2" charset="77"/>
                <a:cs typeface="Poppins Light" pitchFamily="2" charset="77"/>
              </a:rPr>
              <a:t>Curriculum</a:t>
            </a:r>
          </a:p>
          <a:p>
            <a:pPr marL="0" indent="0" algn="ctr">
              <a:buNone/>
            </a:pPr>
            <a:r>
              <a:rPr lang="en-US" sz="4000" dirty="0">
                <a:solidFill>
                  <a:srgbClr val="000000"/>
                </a:solidFill>
                <a:latin typeface="Poppins Light" pitchFamily="2" charset="77"/>
                <a:cs typeface="Poppins Light" pitchFamily="2" charset="77"/>
              </a:rPr>
              <a:t>Lesson 10</a:t>
            </a:r>
          </a:p>
          <a:p>
            <a:pPr marL="0" indent="0" algn="ctr">
              <a:buNone/>
            </a:pPr>
            <a:endParaRPr lang="en-US" sz="4800" dirty="0">
              <a:solidFill>
                <a:srgbClr val="000000"/>
              </a:solidFill>
              <a:latin typeface="Poppins" pitchFamily="2" charset="77"/>
              <a:cs typeface="Poppins" pitchFamily="2" charset="77"/>
            </a:endParaRPr>
          </a:p>
          <a:p>
            <a:pPr marL="0" indent="0" algn="ctr">
              <a:buNone/>
            </a:pPr>
            <a:r>
              <a:rPr lang="en-US" sz="5000" dirty="0">
                <a:solidFill>
                  <a:srgbClr val="0D1582"/>
                </a:solidFill>
                <a:latin typeface="Poppins" pitchFamily="2" charset="77"/>
                <a:cs typeface="Poppins" pitchFamily="2" charset="77"/>
              </a:rPr>
              <a:t>Conflict Engagement</a:t>
            </a:r>
          </a:p>
          <a:p>
            <a:pPr marL="0" indent="0" algn="ctr">
              <a:buNone/>
            </a:pPr>
            <a:endParaRPr lang="en-US" sz="4800" dirty="0">
              <a:solidFill>
                <a:srgbClr val="000000"/>
              </a:solidFill>
              <a:latin typeface="+mj-lt"/>
            </a:endParaRPr>
          </a:p>
          <a:p>
            <a:pPr marL="0" indent="0" algn="ctr">
              <a:buNone/>
            </a:pPr>
            <a:endParaRPr lang="en-US" sz="4800" dirty="0">
              <a:solidFill>
                <a:srgbClr val="000000"/>
              </a:solidFill>
              <a:latin typeface="+mj-lt"/>
            </a:endParaRPr>
          </a:p>
        </p:txBody>
      </p:sp>
    </p:spTree>
    <p:extLst>
      <p:ext uri="{BB962C8B-B14F-4D97-AF65-F5344CB8AC3E}">
        <p14:creationId xmlns:p14="http://schemas.microsoft.com/office/powerpoint/2010/main" val="28343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1BAF2919-5C49-7E4D-91CF-6CCAAAA713F6}"/>
              </a:ext>
            </a:extLst>
          </p:cNvPr>
          <p:cNvSpPr>
            <a:spLocks noChangeArrowheads="1"/>
          </p:cNvSpPr>
          <p:nvPr/>
        </p:nvSpPr>
        <p:spPr bwMode="auto">
          <a:xfrm>
            <a:off x="7950200" y="640081"/>
            <a:ext cx="3601719" cy="37934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b" anchorCtr="0" compatLnSpc="1">
            <a:prstTxWarp prst="textNoShape">
              <a:avLst/>
            </a:prstTxWarp>
            <a:normAutofit/>
          </a:bodyPr>
          <a:lstStyle/>
          <a:p>
            <a:pPr marL="0" marR="0" lvl="0" indent="457200" algn="ctr" fontAlgn="base">
              <a:lnSpc>
                <a:spcPct val="90000"/>
              </a:lnSpc>
              <a:spcBef>
                <a:spcPct val="0"/>
              </a:spcBef>
              <a:spcAft>
                <a:spcPts val="600"/>
              </a:spcAft>
              <a:buClrTx/>
              <a:buSzTx/>
              <a:tabLst/>
            </a:pPr>
            <a:r>
              <a:rPr kumimoji="0" lang="en-US" altLang="en-US" sz="3400" b="1" i="0" u="none" strike="noStrike" kern="1200" cap="none" normalizeH="0" baseline="0">
                <a:ln>
                  <a:noFill/>
                </a:ln>
                <a:solidFill>
                  <a:schemeClr val="tx1"/>
                </a:solidFill>
                <a:effectLst/>
                <a:latin typeface="+mj-lt"/>
                <a:ea typeface="+mj-ea"/>
                <a:cs typeface="+mj-cs"/>
              </a:rPr>
              <a:t>				</a:t>
            </a:r>
            <a:endParaRPr kumimoji="0" lang="en-US" altLang="en-US" sz="3400" b="0" i="0" u="none" strike="noStrike" kern="1200" cap="none" normalizeH="0" baseline="0">
              <a:ln>
                <a:noFill/>
              </a:ln>
              <a:solidFill>
                <a:schemeClr val="tx1"/>
              </a:solidFill>
              <a:effectLst/>
              <a:latin typeface="+mj-lt"/>
              <a:ea typeface="+mj-ea"/>
              <a:cs typeface="+mj-cs"/>
            </a:endParaRPr>
          </a:p>
          <a:p>
            <a:pPr marL="0" marR="0" lvl="0" indent="457200" fontAlgn="base">
              <a:lnSpc>
                <a:spcPct val="90000"/>
              </a:lnSpc>
              <a:spcBef>
                <a:spcPct val="0"/>
              </a:spcBef>
              <a:spcAft>
                <a:spcPts val="600"/>
              </a:spcAft>
              <a:buClrTx/>
              <a:buSzTx/>
              <a:tabLst/>
            </a:pPr>
            <a:r>
              <a:rPr kumimoji="0" lang="en-US" altLang="en-US" sz="3400" b="0" i="0" u="none" strike="noStrike" kern="1200" cap="none" normalizeH="0" baseline="0">
                <a:ln>
                  <a:noFill/>
                </a:ln>
                <a:solidFill>
                  <a:schemeClr val="tx1"/>
                </a:solidFill>
                <a:effectLst/>
                <a:latin typeface="+mj-lt"/>
                <a:ea typeface="+mj-ea"/>
                <a:cs typeface="+mj-cs"/>
              </a:rPr>
              <a:t>							</a:t>
            </a:r>
          </a:p>
        </p:txBody>
      </p:sp>
      <p:sp>
        <p:nvSpPr>
          <p:cNvPr id="11" name="Rectangle 10">
            <a:extLst>
              <a:ext uri="{FF2B5EF4-FFF2-40B4-BE49-F238E27FC236}">
                <a16:creationId xmlns:a16="http://schemas.microsoft.com/office/drawing/2014/main" id="{71FC7D98-7B8B-402A-90FC-F027482F21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756607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ounded Rectangle 28">
            <a:extLst>
              <a:ext uri="{FF2B5EF4-FFF2-40B4-BE49-F238E27FC236}">
                <a16:creationId xmlns:a16="http://schemas.microsoft.com/office/drawing/2014/main" id="{AD7356EA-285B-4E5D-8FEC-104659A4F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975" y="640091"/>
            <a:ext cx="6266120"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Table 4">
            <a:extLst>
              <a:ext uri="{FF2B5EF4-FFF2-40B4-BE49-F238E27FC236}">
                <a16:creationId xmlns:a16="http://schemas.microsoft.com/office/drawing/2014/main" id="{37E7FAC8-89E7-E44F-A2D1-BC10C34A5343}"/>
              </a:ext>
            </a:extLst>
          </p:cNvPr>
          <p:cNvGraphicFramePr>
            <a:graphicFrameLocks noGrp="1"/>
          </p:cNvGraphicFramePr>
          <p:nvPr>
            <p:extLst>
              <p:ext uri="{D42A27DB-BD31-4B8C-83A1-F6EECF244321}">
                <p14:modId xmlns:p14="http://schemas.microsoft.com/office/powerpoint/2010/main" val="1683024313"/>
              </p:ext>
            </p:extLst>
          </p:nvPr>
        </p:nvGraphicFramePr>
        <p:xfrm>
          <a:off x="815807" y="1289640"/>
          <a:ext cx="5934458" cy="4278725"/>
        </p:xfrm>
        <a:graphic>
          <a:graphicData uri="http://schemas.openxmlformats.org/drawingml/2006/table">
            <a:tbl>
              <a:tblPr firstRow="1" firstCol="1" bandRow="1"/>
              <a:tblGrid>
                <a:gridCol w="3542348">
                  <a:extLst>
                    <a:ext uri="{9D8B030D-6E8A-4147-A177-3AD203B41FA5}">
                      <a16:colId xmlns:a16="http://schemas.microsoft.com/office/drawing/2014/main" val="89251685"/>
                    </a:ext>
                  </a:extLst>
                </a:gridCol>
                <a:gridCol w="731771">
                  <a:extLst>
                    <a:ext uri="{9D8B030D-6E8A-4147-A177-3AD203B41FA5}">
                      <a16:colId xmlns:a16="http://schemas.microsoft.com/office/drawing/2014/main" val="4087551323"/>
                    </a:ext>
                  </a:extLst>
                </a:gridCol>
                <a:gridCol w="951869">
                  <a:extLst>
                    <a:ext uri="{9D8B030D-6E8A-4147-A177-3AD203B41FA5}">
                      <a16:colId xmlns:a16="http://schemas.microsoft.com/office/drawing/2014/main" val="442604951"/>
                    </a:ext>
                  </a:extLst>
                </a:gridCol>
                <a:gridCol w="708470">
                  <a:extLst>
                    <a:ext uri="{9D8B030D-6E8A-4147-A177-3AD203B41FA5}">
                      <a16:colId xmlns:a16="http://schemas.microsoft.com/office/drawing/2014/main" val="2359864454"/>
                    </a:ext>
                  </a:extLst>
                </a:gridCol>
              </a:tblGrid>
              <a:tr h="223625">
                <a:tc>
                  <a:txBody>
                    <a:bodyPr/>
                    <a:lstStyle/>
                    <a:p>
                      <a:pPr marL="0" marR="0" algn="l" fontAlgn="t">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100" b="1" i="0" u="none" strike="noStrike">
                          <a:effectLst/>
                          <a:latin typeface="Calibri" panose="020F0502020204030204" pitchFamily="34" charset="0"/>
                          <a:ea typeface="Calibri" panose="020F0502020204030204" pitchFamily="34" charset="0"/>
                          <a:cs typeface="Arial" panose="020B0604020202020204" pitchFamily="34" charset="0"/>
                        </a:rPr>
                        <a:t>OFTEN</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1" i="0" u="none" strike="noStrike">
                          <a:effectLst/>
                          <a:latin typeface="Calibri" panose="020F0502020204030204" pitchFamily="34" charset="0"/>
                          <a:ea typeface="Calibri" panose="020F0502020204030204" pitchFamily="34" charset="0"/>
                          <a:cs typeface="Arial" panose="020B0604020202020204" pitchFamily="34" charset="0"/>
                        </a:rPr>
                        <a:t>SOMETIMES</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100" b="1" i="0" u="none" strike="noStrike">
                          <a:effectLst/>
                          <a:latin typeface="Calibri" panose="020F0502020204030204" pitchFamily="34" charset="0"/>
                          <a:ea typeface="Calibri" panose="020F0502020204030204" pitchFamily="34" charset="0"/>
                          <a:cs typeface="Arial" panose="020B0604020202020204" pitchFamily="34" charset="0"/>
                        </a:rPr>
                        <a:t>NEVER</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8812749"/>
                  </a:ext>
                </a:extLst>
              </a:tr>
              <a:tr h="223625">
                <a:tc>
                  <a:txBody>
                    <a:bodyPr/>
                    <a:lstStyle/>
                    <a:p>
                      <a:pPr marL="0" marR="0" algn="l" fontAlgn="t">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Yell back or threaten the person</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100" b="1"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1"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t">
                        <a:lnSpc>
                          <a:spcPct val="107000"/>
                        </a:lnSpc>
                        <a:spcBef>
                          <a:spcPts val="0"/>
                        </a:spcBef>
                        <a:spcAft>
                          <a:spcPts val="0"/>
                        </a:spcAft>
                      </a:pPr>
                      <a:r>
                        <a:rPr lang="en-US" sz="1100" b="1"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9673863"/>
                  </a:ext>
                </a:extLst>
              </a:tr>
              <a:tr h="223625">
                <a:tc>
                  <a:txBody>
                    <a:bodyPr/>
                    <a:lstStyle/>
                    <a:p>
                      <a:pPr marL="0" marR="0" algn="l" fontAlgn="t">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Avoid or ignore the person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0949444"/>
                  </a:ext>
                </a:extLst>
              </a:tr>
              <a:tr h="223625">
                <a:tc>
                  <a:txBody>
                    <a:bodyPr/>
                    <a:lstStyle/>
                    <a:p>
                      <a:pPr marL="0" marR="0" algn="l" fontAlgn="t">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Change the subject</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9628572"/>
                  </a:ext>
                </a:extLst>
              </a:tr>
              <a:tr h="223625">
                <a:tc>
                  <a:txBody>
                    <a:bodyPr/>
                    <a:lstStyle/>
                    <a:p>
                      <a:pPr marL="0" marR="0" algn="l" fontAlgn="t">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Tell an adult</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3654261"/>
                  </a:ext>
                </a:extLst>
              </a:tr>
              <a:tr h="401530">
                <a:tc>
                  <a:txBody>
                    <a:bodyPr/>
                    <a:lstStyle/>
                    <a:p>
                      <a:pPr marL="0" marR="0" algn="l" fontAlgn="base">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Call the other person names</a:t>
                      </a:r>
                      <a:endParaRPr lang="en-US" sz="1800" b="0" i="0" u="none" strike="noStrike">
                        <a:effectLst/>
                        <a:latin typeface="Arial" panose="020B0604020202020204" pitchFamily="34" charset="0"/>
                      </a:endParaRPr>
                    </a:p>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2210547"/>
                  </a:ext>
                </a:extLst>
              </a:tr>
              <a:tr h="401530">
                <a:tc>
                  <a:txBody>
                    <a:bodyPr/>
                    <a:lstStyle/>
                    <a:p>
                      <a:pPr marL="0" marR="0" algn="l" fontAlgn="base">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Let the person have their way</a:t>
                      </a:r>
                      <a:endParaRPr lang="en-US" sz="1800" b="0" i="0" u="none" strike="noStrike">
                        <a:effectLst/>
                        <a:latin typeface="Arial" panose="020B0604020202020204" pitchFamily="34" charset="0"/>
                      </a:endParaRPr>
                    </a:p>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0710284"/>
                  </a:ext>
                </a:extLst>
              </a:tr>
              <a:tr h="401530">
                <a:tc>
                  <a:txBody>
                    <a:bodyPr/>
                    <a:lstStyle/>
                    <a:p>
                      <a:pPr marL="0" marR="0" algn="l" fontAlgn="base">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Try to reach a compromise</a:t>
                      </a:r>
                      <a:endParaRPr lang="en-US" sz="1800" b="0" i="0" u="none" strike="noStrike">
                        <a:effectLst/>
                        <a:latin typeface="Arial" panose="020B0604020202020204" pitchFamily="34" charset="0"/>
                      </a:endParaRPr>
                    </a:p>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2746578"/>
                  </a:ext>
                </a:extLst>
              </a:tr>
              <a:tr h="401530">
                <a:tc>
                  <a:txBody>
                    <a:bodyPr/>
                    <a:lstStyle/>
                    <a:p>
                      <a:pPr marL="0" marR="0" algn="l" fontAlgn="base">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Let an adult decide who is right</a:t>
                      </a:r>
                      <a:endParaRPr lang="en-US" sz="1800" b="0" i="0" u="none" strike="noStrike">
                        <a:effectLst/>
                        <a:latin typeface="Arial" panose="020B0604020202020204" pitchFamily="34" charset="0"/>
                      </a:endParaRPr>
                    </a:p>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4342033"/>
                  </a:ext>
                </a:extLst>
              </a:tr>
              <a:tr h="388620">
                <a:tc>
                  <a:txBody>
                    <a:bodyPr/>
                    <a:lstStyle/>
                    <a:p>
                      <a:pPr marL="0" marR="0" algn="l" fontAlgn="base">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Explore ways we could agree</a:t>
                      </a:r>
                      <a:endParaRPr lang="en-US" sz="1800" b="0" i="0" u="none" strike="noStrike">
                        <a:effectLst/>
                        <a:latin typeface="Arial" panose="020B0604020202020204" pitchFamily="34" charset="0"/>
                      </a:endParaRPr>
                    </a:p>
                    <a:p>
                      <a:pPr marL="0" marR="0" algn="l" fontAlgn="base">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6263073"/>
                  </a:ext>
                </a:extLst>
              </a:tr>
              <a:tr h="388620">
                <a:tc>
                  <a:txBody>
                    <a:bodyPr/>
                    <a:lstStyle/>
                    <a:p>
                      <a:pPr marL="0" marR="0" algn="l" fontAlgn="base">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Apologize</a:t>
                      </a:r>
                      <a:endParaRPr lang="en-US" sz="1800" b="0" i="0" u="none" strike="noStrike">
                        <a:effectLst/>
                        <a:latin typeface="Arial" panose="020B0604020202020204" pitchFamily="34" charset="0"/>
                      </a:endParaRPr>
                    </a:p>
                    <a:p>
                      <a:pPr marL="0" marR="0" algn="l" fontAlgn="base">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2744495"/>
                  </a:ext>
                </a:extLst>
              </a:tr>
              <a:tr h="388620">
                <a:tc>
                  <a:txBody>
                    <a:bodyPr/>
                    <a:lstStyle/>
                    <a:p>
                      <a:pPr marL="0" marR="0" algn="l" fontAlgn="base">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Find humor in the situation, make it a joke</a:t>
                      </a:r>
                      <a:endParaRPr lang="en-US" sz="1800" b="0" i="0" u="none" strike="noStrike">
                        <a:effectLst/>
                        <a:latin typeface="Arial" panose="020B0604020202020204" pitchFamily="34" charset="0"/>
                      </a:endParaRPr>
                    </a:p>
                    <a:p>
                      <a:pPr marL="0" marR="0" algn="l" fontAlgn="base">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0623510"/>
                  </a:ext>
                </a:extLst>
              </a:tr>
              <a:tr h="388620">
                <a:tc>
                  <a:txBody>
                    <a:bodyPr/>
                    <a:lstStyle/>
                    <a:p>
                      <a:pPr marL="0" marR="0" algn="l" fontAlgn="base">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Pretend I’m not upset, or my feelings are not hurt</a:t>
                      </a:r>
                      <a:endParaRPr lang="en-US" sz="1800" b="0" i="0" u="none" strike="noStrike">
                        <a:effectLst/>
                        <a:latin typeface="Arial" panose="020B0604020202020204" pitchFamily="34" charset="0"/>
                      </a:endParaRPr>
                    </a:p>
                    <a:p>
                      <a:pPr marL="0" marR="0" algn="l" fontAlgn="base">
                        <a:lnSpc>
                          <a:spcPct val="107000"/>
                        </a:lnSpc>
                        <a:spcBef>
                          <a:spcPts val="0"/>
                        </a:spcBef>
                        <a:spcAft>
                          <a:spcPts val="0"/>
                        </a:spcAft>
                      </a:pPr>
                      <a:r>
                        <a:rPr lang="en-US" sz="1100" b="1" i="0" u="none" strike="noStrike">
                          <a:effectLst/>
                          <a:latin typeface="Arial" panose="020B0604020202020204" pitchFamily="34" charset="0"/>
                          <a:ea typeface="Times New Roman" panose="02020603050405020304" pitchFamily="18"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fontAlgn="t">
                        <a:lnSpc>
                          <a:spcPct val="107000"/>
                        </a:lnSpc>
                        <a:spcBef>
                          <a:spcPts val="0"/>
                        </a:spcBef>
                        <a:spcAft>
                          <a:spcPts val="0"/>
                        </a:spcAft>
                      </a:pPr>
                      <a:r>
                        <a:rPr lang="en-US" sz="1100" b="0" i="0" u="none" strike="noStrike">
                          <a:effectLst/>
                          <a:latin typeface="Calibri" panose="020F0502020204030204" pitchFamily="34" charset="0"/>
                          <a:ea typeface="Calibri" panose="020F0502020204030204" pitchFamily="34" charset="0"/>
                          <a:cs typeface="Arial" panose="020B0604020202020204" pitchFamily="34" charset="0"/>
                        </a:rPr>
                        <a:t> </a:t>
                      </a:r>
                      <a:endParaRPr lang="en-US" sz="1800" b="0" i="0" u="none" strike="noStrike">
                        <a:effectLst/>
                        <a:latin typeface="Arial" panose="020B0604020202020204" pitchFamily="34" charset="0"/>
                      </a:endParaRPr>
                    </a:p>
                  </a:txBody>
                  <a:tcPr marL="68013" marR="68013" marT="944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9172184"/>
                  </a:ext>
                </a:extLst>
              </a:tr>
            </a:tbl>
          </a:graphicData>
        </a:graphic>
      </p:graphicFrame>
      <p:sp>
        <p:nvSpPr>
          <p:cNvPr id="7" name="TextBox 6">
            <a:extLst>
              <a:ext uri="{FF2B5EF4-FFF2-40B4-BE49-F238E27FC236}">
                <a16:creationId xmlns:a16="http://schemas.microsoft.com/office/drawing/2014/main" id="{CA7AD267-E7C9-3C47-AF7D-0E2FED65FA12}"/>
              </a:ext>
            </a:extLst>
          </p:cNvPr>
          <p:cNvSpPr txBox="1"/>
          <p:nvPr/>
        </p:nvSpPr>
        <p:spPr>
          <a:xfrm>
            <a:off x="7950200" y="935697"/>
            <a:ext cx="3782510" cy="1323439"/>
          </a:xfrm>
          <a:prstGeom prst="rect">
            <a:avLst/>
          </a:prstGeom>
          <a:noFill/>
        </p:spPr>
        <p:txBody>
          <a:bodyPr wrap="none" rtlCol="0">
            <a:spAutoFit/>
          </a:bodyPr>
          <a:lstStyle/>
          <a:p>
            <a:pPr algn="ctr"/>
            <a:r>
              <a:rPr lang="en-US" sz="4000"/>
              <a:t>HOW I RESPOND </a:t>
            </a:r>
          </a:p>
          <a:p>
            <a:pPr algn="ctr"/>
            <a:r>
              <a:rPr lang="en-US" sz="4000"/>
              <a:t>TO CONFLICT</a:t>
            </a:r>
          </a:p>
        </p:txBody>
      </p:sp>
    </p:spTree>
    <p:extLst>
      <p:ext uri="{BB962C8B-B14F-4D97-AF65-F5344CB8AC3E}">
        <p14:creationId xmlns:p14="http://schemas.microsoft.com/office/powerpoint/2010/main" val="1219821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E3E9D-6E01-AD49-477C-EC7C095527BD}"/>
              </a:ext>
            </a:extLst>
          </p:cNvPr>
          <p:cNvSpPr>
            <a:spLocks noGrp="1"/>
          </p:cNvSpPr>
          <p:nvPr>
            <p:ph type="title"/>
          </p:nvPr>
        </p:nvSpPr>
        <p:spPr/>
        <p:txBody>
          <a:bodyPr>
            <a:normAutofit/>
          </a:bodyPr>
          <a:lstStyle/>
          <a:p>
            <a:r>
              <a:rPr lang="en-US" sz="3600" dirty="0">
                <a:solidFill>
                  <a:srgbClr val="0D1582"/>
                </a:solidFill>
                <a:latin typeface="Poppins" pitchFamily="2" charset="77"/>
                <a:cs typeface="Poppins" pitchFamily="2" charset="77"/>
              </a:rPr>
              <a:t>Follow-up circle/discussion</a:t>
            </a:r>
          </a:p>
        </p:txBody>
      </p:sp>
      <p:sp>
        <p:nvSpPr>
          <p:cNvPr id="4" name="Content Placeholder 3">
            <a:extLst>
              <a:ext uri="{FF2B5EF4-FFF2-40B4-BE49-F238E27FC236}">
                <a16:creationId xmlns:a16="http://schemas.microsoft.com/office/drawing/2014/main" id="{B3717658-BD5F-6399-E632-AB9A4973CA15}"/>
              </a:ext>
            </a:extLst>
          </p:cNvPr>
          <p:cNvSpPr>
            <a:spLocks noGrp="1"/>
          </p:cNvSpPr>
          <p:nvPr>
            <p:ph sz="half" idx="2"/>
          </p:nvPr>
        </p:nvSpPr>
        <p:spPr>
          <a:xfrm>
            <a:off x="914399" y="1690688"/>
            <a:ext cx="9674087" cy="4351338"/>
          </a:xfrm>
        </p:spPr>
        <p:txBody>
          <a:bodyPr>
            <a:normAutofit fontScale="77500" lnSpcReduction="20000"/>
          </a:bodyPr>
          <a:lstStyle/>
          <a:p>
            <a:pPr marL="0" indent="0">
              <a:buNone/>
            </a:pPr>
            <a:r>
              <a:rPr lang="en-US" sz="2600" b="1" dirty="0"/>
              <a:t>Opening Quote:</a:t>
            </a:r>
          </a:p>
          <a:p>
            <a:pPr marL="0" indent="0">
              <a:buNone/>
            </a:pPr>
            <a:endParaRPr lang="en-US" sz="1100" b="1" dirty="0"/>
          </a:p>
          <a:p>
            <a:pPr marL="0" indent="0">
              <a:buNone/>
            </a:pPr>
            <a:r>
              <a:rPr lang="en-US" sz="2600" i="1" dirty="0">
                <a:latin typeface="+mj-lt"/>
                <a:cs typeface="Poppins" pitchFamily="2" charset="77"/>
              </a:rPr>
              <a:t>“An eye for an eye will only make the whole world blind.”</a:t>
            </a:r>
          </a:p>
          <a:p>
            <a:pPr marL="0" indent="0">
              <a:buNone/>
            </a:pPr>
            <a:r>
              <a:rPr lang="en-US" dirty="0">
                <a:latin typeface="+mj-lt"/>
                <a:cs typeface="Poppins" pitchFamily="2" charset="77"/>
              </a:rPr>
              <a:t>						</a:t>
            </a:r>
            <a:r>
              <a:rPr lang="en-US" sz="2400" dirty="0">
                <a:latin typeface="+mj-lt"/>
                <a:cs typeface="Poppins" pitchFamily="2" charset="77"/>
              </a:rPr>
              <a:t>Mahatma Gandhi</a:t>
            </a:r>
          </a:p>
          <a:p>
            <a:pPr marL="0" indent="0" algn="l" rtl="0" fontAlgn="base">
              <a:buNone/>
            </a:pPr>
            <a:r>
              <a:rPr lang="en-US" sz="1800" b="1" i="0" u="none" strike="noStrike" dirty="0">
                <a:solidFill>
                  <a:srgbClr val="000000"/>
                </a:solidFill>
                <a:effectLst/>
                <a:latin typeface="+mj-lt"/>
                <a:cs typeface="Poppins" pitchFamily="2" charset="77"/>
              </a:rPr>
              <a:t>	</a:t>
            </a:r>
            <a:r>
              <a:rPr lang="en-US" sz="2600" b="1" i="0" u="none" strike="noStrike" dirty="0">
                <a:solidFill>
                  <a:srgbClr val="000000"/>
                </a:solidFill>
                <a:effectLst/>
                <a:cs typeface="Poppins" pitchFamily="2" charset="77"/>
              </a:rPr>
              <a:t>Prompt 1:</a:t>
            </a:r>
            <a:r>
              <a:rPr lang="en-US" sz="2600" b="1" i="0" dirty="0">
                <a:solidFill>
                  <a:srgbClr val="000000"/>
                </a:solidFill>
                <a:effectLst/>
                <a:cs typeface="Poppins" pitchFamily="2" charset="77"/>
              </a:rPr>
              <a:t>​</a:t>
            </a:r>
          </a:p>
          <a:p>
            <a:pPr marL="0" indent="0" algn="l" rtl="0" fontAlgn="base">
              <a:buNone/>
            </a:pPr>
            <a:r>
              <a:rPr lang="en-US" sz="2600" b="0" i="0" u="none" strike="noStrike" dirty="0">
                <a:solidFill>
                  <a:srgbClr val="000000"/>
                </a:solidFill>
                <a:effectLst/>
                <a:latin typeface="+mj-lt"/>
                <a:cs typeface="Poppins" pitchFamily="2" charset="77"/>
              </a:rPr>
              <a:t>		Which responses would you describe as most productive and why?</a:t>
            </a:r>
            <a:r>
              <a:rPr lang="en-US" sz="2600" b="0" i="0" dirty="0">
                <a:solidFill>
                  <a:srgbClr val="000000"/>
                </a:solidFill>
                <a:effectLst/>
                <a:latin typeface="+mj-lt"/>
                <a:cs typeface="Poppins" pitchFamily="2" charset="77"/>
              </a:rPr>
              <a:t>​</a:t>
            </a:r>
          </a:p>
          <a:p>
            <a:pPr marL="0" indent="0" algn="l" rtl="0" fontAlgn="base">
              <a:buNone/>
            </a:pPr>
            <a:r>
              <a:rPr lang="en-US" sz="2600" b="1" i="0" u="none" strike="noStrike" dirty="0">
                <a:solidFill>
                  <a:srgbClr val="000000"/>
                </a:solidFill>
                <a:effectLst/>
                <a:latin typeface="+mj-lt"/>
                <a:cs typeface="Poppins" pitchFamily="2" charset="77"/>
              </a:rPr>
              <a:t>	</a:t>
            </a:r>
            <a:r>
              <a:rPr lang="en-US" sz="2600" b="1" i="0" u="none" strike="noStrike" dirty="0">
                <a:solidFill>
                  <a:srgbClr val="000000"/>
                </a:solidFill>
                <a:effectLst/>
                <a:cs typeface="Poppins" pitchFamily="2" charset="77"/>
              </a:rPr>
              <a:t>Prompt 2: </a:t>
            </a:r>
            <a:r>
              <a:rPr lang="en-US" sz="2600" b="1" i="0" dirty="0">
                <a:solidFill>
                  <a:srgbClr val="000000"/>
                </a:solidFill>
                <a:effectLst/>
                <a:cs typeface="Poppins" pitchFamily="2" charset="77"/>
              </a:rPr>
              <a:t>​</a:t>
            </a:r>
          </a:p>
          <a:p>
            <a:pPr marL="0" indent="0" algn="l" rtl="0" fontAlgn="base">
              <a:buNone/>
            </a:pPr>
            <a:r>
              <a:rPr lang="en-US" sz="2600" b="0" i="0" u="none" strike="noStrike" dirty="0">
                <a:solidFill>
                  <a:srgbClr val="000000"/>
                </a:solidFill>
                <a:effectLst/>
                <a:latin typeface="+mj-lt"/>
                <a:cs typeface="Poppins" pitchFamily="2" charset="77"/>
              </a:rPr>
              <a:t>		Which responses would you describe as less productive and why? </a:t>
            </a:r>
            <a:r>
              <a:rPr lang="en-US" sz="2600" b="0" i="0" dirty="0">
                <a:solidFill>
                  <a:srgbClr val="000000"/>
                </a:solidFill>
                <a:effectLst/>
                <a:latin typeface="+mj-lt"/>
                <a:cs typeface="Poppins" pitchFamily="2" charset="77"/>
              </a:rPr>
              <a:t>​</a:t>
            </a:r>
          </a:p>
          <a:p>
            <a:pPr marL="0" indent="0" algn="l" rtl="0" fontAlgn="base">
              <a:buNone/>
            </a:pPr>
            <a:r>
              <a:rPr lang="en-US" sz="2400" b="1" i="0" u="none" strike="noStrike" dirty="0">
                <a:solidFill>
                  <a:srgbClr val="000000"/>
                </a:solidFill>
                <a:effectLst/>
                <a:cs typeface="Poppins" pitchFamily="2" charset="77"/>
              </a:rPr>
              <a:t>Closing Quote:</a:t>
            </a:r>
            <a:r>
              <a:rPr lang="en-US" sz="2400" b="1" i="0" dirty="0">
                <a:solidFill>
                  <a:srgbClr val="000000"/>
                </a:solidFill>
                <a:effectLst/>
                <a:cs typeface="Poppins" pitchFamily="2" charset="77"/>
              </a:rPr>
              <a:t>​</a:t>
            </a:r>
          </a:p>
          <a:p>
            <a:pPr marL="0" indent="0" algn="l" rtl="0" fontAlgn="base">
              <a:buNone/>
            </a:pPr>
            <a:r>
              <a:rPr lang="en-US" sz="2600" b="0" i="1" u="none" strike="noStrike" dirty="0">
                <a:solidFill>
                  <a:srgbClr val="222222"/>
                </a:solidFill>
                <a:effectLst/>
                <a:latin typeface="+mj-lt"/>
                <a:cs typeface="Poppins" pitchFamily="2" charset="77"/>
              </a:rPr>
              <a:t>“When you have a conflict, that means that there are truths that have to be addressed on each side of the conflict. And when you have a conflict, then it's an educational process to try to resolve the conflict. And to resolve that, you have to get people on both sides of the conflict involved so that they can dialogue.”</a:t>
            </a:r>
            <a:r>
              <a:rPr lang="en-US" sz="2600" b="0" i="0" u="none" strike="noStrike" dirty="0">
                <a:solidFill>
                  <a:srgbClr val="222222"/>
                </a:solidFill>
                <a:effectLst/>
                <a:latin typeface="+mj-lt"/>
                <a:cs typeface="Poppins" pitchFamily="2" charset="77"/>
              </a:rPr>
              <a:t> </a:t>
            </a:r>
            <a:r>
              <a:rPr lang="en-US" sz="2600" b="0" i="0" dirty="0">
                <a:solidFill>
                  <a:srgbClr val="222222"/>
                </a:solidFill>
                <a:effectLst/>
                <a:latin typeface="+mj-lt"/>
                <a:cs typeface="Poppins" pitchFamily="2" charset="77"/>
              </a:rPr>
              <a:t>​</a:t>
            </a:r>
            <a:endParaRPr lang="en-US" sz="2600" b="0" i="0" dirty="0">
              <a:solidFill>
                <a:srgbClr val="000000"/>
              </a:solidFill>
              <a:effectLst/>
              <a:latin typeface="+mj-lt"/>
              <a:cs typeface="Poppins" pitchFamily="2" charset="77"/>
            </a:endParaRPr>
          </a:p>
          <a:p>
            <a:pPr marL="0" indent="0" algn="l" rtl="0" fontAlgn="base">
              <a:buNone/>
            </a:pPr>
            <a:r>
              <a:rPr lang="en-US" sz="1800" b="0" i="0" u="none" strike="noStrike" dirty="0">
                <a:solidFill>
                  <a:srgbClr val="222222"/>
                </a:solidFill>
                <a:effectLst/>
                <a:latin typeface="+mj-lt"/>
                <a:cs typeface="Poppins" pitchFamily="2" charset="77"/>
              </a:rPr>
              <a:t>						</a:t>
            </a:r>
            <a:r>
              <a:rPr lang="en-US" sz="2400" b="0" i="0" u="none" strike="noStrike" dirty="0">
                <a:solidFill>
                  <a:srgbClr val="222222"/>
                </a:solidFill>
                <a:effectLst/>
                <a:latin typeface="+mj-lt"/>
                <a:cs typeface="Poppins" pitchFamily="2" charset="77"/>
              </a:rPr>
              <a:t>Dolores Huerta</a:t>
            </a:r>
            <a:r>
              <a:rPr lang="en-US" sz="2400" b="0" i="0" dirty="0">
                <a:solidFill>
                  <a:srgbClr val="222222"/>
                </a:solidFill>
                <a:effectLst/>
                <a:latin typeface="+mj-lt"/>
                <a:cs typeface="Poppins" pitchFamily="2" charset="77"/>
              </a:rPr>
              <a:t>​</a:t>
            </a:r>
            <a:endParaRPr lang="en-US" sz="2400" b="0" i="0" dirty="0">
              <a:solidFill>
                <a:srgbClr val="000000"/>
              </a:solidFill>
              <a:effectLst/>
              <a:latin typeface="+mj-lt"/>
              <a:cs typeface="Poppins" pitchFamily="2" charset="77"/>
            </a:endParaRPr>
          </a:p>
          <a:p>
            <a:pPr marL="0" indent="0">
              <a:buNone/>
            </a:pPr>
            <a:endParaRPr lang="en-US" dirty="0"/>
          </a:p>
        </p:txBody>
      </p:sp>
    </p:spTree>
    <p:extLst>
      <p:ext uri="{BB962C8B-B14F-4D97-AF65-F5344CB8AC3E}">
        <p14:creationId xmlns:p14="http://schemas.microsoft.com/office/powerpoint/2010/main" val="1922464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5EC83649-D35E-9F5B-D5D7-6547EC3A5927}"/>
              </a:ext>
            </a:extLst>
          </p:cNvPr>
          <p:cNvSpPr>
            <a:spLocks noGrp="1"/>
          </p:cNvSpPr>
          <p:nvPr>
            <p:ph sz="half" idx="2"/>
          </p:nvPr>
        </p:nvSpPr>
        <p:spPr>
          <a:xfrm>
            <a:off x="6096001" y="1012725"/>
            <a:ext cx="5181600" cy="4351338"/>
          </a:xfrm>
        </p:spPr>
        <p:txBody>
          <a:bodyPr/>
          <a:lstStyle/>
          <a:p>
            <a:pPr marL="0" indent="0" rtl="0" fontAlgn="base">
              <a:buNone/>
            </a:pPr>
            <a:r>
              <a:rPr lang="en-US" sz="3600" b="0" i="0" u="none" strike="noStrike" dirty="0">
                <a:solidFill>
                  <a:srgbClr val="000000"/>
                </a:solidFill>
                <a:effectLst/>
                <a:latin typeface="Poppins" pitchFamily="2" charset="77"/>
                <a:cs typeface="Poppins" pitchFamily="2" charset="77"/>
              </a:rPr>
              <a:t>   </a:t>
            </a:r>
            <a:endParaRPr lang="en-US" dirty="0"/>
          </a:p>
        </p:txBody>
      </p:sp>
      <p:sp>
        <p:nvSpPr>
          <p:cNvPr id="8" name="Rectangle 1">
            <a:extLst>
              <a:ext uri="{FF2B5EF4-FFF2-40B4-BE49-F238E27FC236}">
                <a16:creationId xmlns:a16="http://schemas.microsoft.com/office/drawing/2014/main" id="{31B28A55-4A00-63F9-FC5A-1C4F7736A0F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330345E2-A77B-5AB8-CB9E-A78057415B9F}"/>
              </a:ext>
            </a:extLst>
          </p:cNvPr>
          <p:cNvSpPr txBox="1"/>
          <p:nvPr/>
        </p:nvSpPr>
        <p:spPr>
          <a:xfrm>
            <a:off x="781875" y="687427"/>
            <a:ext cx="7726019" cy="615553"/>
          </a:xfrm>
          <a:prstGeom prst="rect">
            <a:avLst/>
          </a:prstGeom>
          <a:noFill/>
        </p:spPr>
        <p:txBody>
          <a:bodyPr wrap="square">
            <a:spAutoFit/>
          </a:bodyPr>
          <a:lstStyle/>
          <a:p>
            <a:r>
              <a:rPr lang="en-US" sz="3400" dirty="0">
                <a:solidFill>
                  <a:srgbClr val="0D1582"/>
                </a:solidFill>
                <a:latin typeface="Poppins" pitchFamily="2" charset="77"/>
                <a:cs typeface="Poppins" pitchFamily="2" charset="77"/>
              </a:rPr>
              <a:t>Pair-Share</a:t>
            </a:r>
            <a:endParaRPr lang="en-US" sz="3400" dirty="0"/>
          </a:p>
        </p:txBody>
      </p:sp>
      <p:sp>
        <p:nvSpPr>
          <p:cNvPr id="9" name="TextBox 8">
            <a:extLst>
              <a:ext uri="{FF2B5EF4-FFF2-40B4-BE49-F238E27FC236}">
                <a16:creationId xmlns:a16="http://schemas.microsoft.com/office/drawing/2014/main" id="{4ECC2F84-A5B5-E368-819E-0AFF1665ADE4}"/>
              </a:ext>
            </a:extLst>
          </p:cNvPr>
          <p:cNvSpPr txBox="1"/>
          <p:nvPr/>
        </p:nvSpPr>
        <p:spPr>
          <a:xfrm>
            <a:off x="781875" y="1285460"/>
            <a:ext cx="8017567" cy="3877985"/>
          </a:xfrm>
          <a:prstGeom prst="rect">
            <a:avLst/>
          </a:prstGeom>
          <a:noFill/>
        </p:spPr>
        <p:txBody>
          <a:bodyPr wrap="square" rtlCol="0">
            <a:spAutoFit/>
          </a:bodyPr>
          <a:lstStyle/>
          <a:p>
            <a:pPr algn="l" rtl="0" fontAlgn="base"/>
            <a:r>
              <a:rPr lang="en-US" sz="3000" b="1" i="1" u="none" strike="noStrike" dirty="0">
                <a:solidFill>
                  <a:srgbClr val="000000"/>
                </a:solidFill>
                <a:effectLst/>
                <a:latin typeface="Calibri" panose="020F0502020204030204" pitchFamily="34" charset="0"/>
              </a:rPr>
              <a:t>Think about the following situation:</a:t>
            </a:r>
            <a:r>
              <a:rPr lang="en-US" sz="3000" b="1" i="0" dirty="0">
                <a:solidFill>
                  <a:srgbClr val="000000"/>
                </a:solidFill>
                <a:effectLst/>
                <a:latin typeface="Calibri" panose="020F0502020204030204" pitchFamily="34" charset="0"/>
              </a:rPr>
              <a:t>​</a:t>
            </a:r>
            <a:endParaRPr lang="en-US" sz="3000" b="1" i="0" dirty="0">
              <a:solidFill>
                <a:srgbClr val="000000"/>
              </a:solidFill>
              <a:effectLst/>
              <a:latin typeface="Arial" panose="020B0604020202020204" pitchFamily="34" charset="0"/>
            </a:endParaRPr>
          </a:p>
          <a:p>
            <a:pPr algn="l" rtl="0" fontAlgn="base"/>
            <a:endParaRPr lang="en-US" sz="1800" b="0" i="0" u="none" strike="noStrike" dirty="0">
              <a:solidFill>
                <a:srgbClr val="000000"/>
              </a:solidFill>
              <a:effectLst/>
              <a:latin typeface="Calibri" panose="020F0502020204030204" pitchFamily="34" charset="0"/>
            </a:endParaRPr>
          </a:p>
          <a:p>
            <a:pPr algn="l" rtl="0" fontAlgn="base"/>
            <a:r>
              <a:rPr lang="en-US" sz="2800" b="0" i="0" u="none" strike="noStrike" dirty="0">
                <a:solidFill>
                  <a:srgbClr val="000000"/>
                </a:solidFill>
                <a:effectLst/>
                <a:latin typeface="Calibri" panose="020F0502020204030204" pitchFamily="34" charset="0"/>
              </a:rPr>
              <a:t>You overhear an adult in a store saying “Look at these teenagers! I wish they were more like us when we were young!” </a:t>
            </a:r>
            <a:r>
              <a:rPr lang="en-US" sz="2800" b="0" i="0" dirty="0">
                <a:solidFill>
                  <a:srgbClr val="000000"/>
                </a:solidFill>
                <a:effectLst/>
                <a:latin typeface="Calibri" panose="020F0502020204030204" pitchFamily="34" charset="0"/>
              </a:rPr>
              <a:t>​</a:t>
            </a:r>
            <a:endParaRPr lang="en-US" sz="2800" b="0" i="0" dirty="0">
              <a:solidFill>
                <a:srgbClr val="000000"/>
              </a:solidFill>
              <a:effectLst/>
              <a:latin typeface="Arial" panose="020B0604020202020204" pitchFamily="34" charset="0"/>
            </a:endParaRPr>
          </a:p>
          <a:p>
            <a:pPr algn="l" rtl="0" fontAlgn="base"/>
            <a:r>
              <a:rPr lang="en-US" sz="2800" b="0" i="0" dirty="0">
                <a:solidFill>
                  <a:srgbClr val="000000"/>
                </a:solidFill>
                <a:effectLst/>
                <a:latin typeface="Calibri" panose="020F0502020204030204" pitchFamily="34" charset="0"/>
              </a:rPr>
              <a:t>​</a:t>
            </a:r>
            <a:endParaRPr lang="en-US" sz="28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What does this comment imply? </a:t>
            </a:r>
            <a:r>
              <a:rPr lang="en-US" sz="2800" b="0" i="0" dirty="0">
                <a:solidFill>
                  <a:srgbClr val="000000"/>
                </a:solidFill>
                <a:effectLst/>
                <a:latin typeface="Calibri" panose="020F0502020204030204" pitchFamily="34" charset="0"/>
              </a:rPr>
              <a:t>​</a:t>
            </a:r>
            <a:endParaRPr lang="en-US" sz="28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How would it make you feel? </a:t>
            </a:r>
            <a:r>
              <a:rPr lang="en-US" sz="2800" b="0" i="0" dirty="0">
                <a:solidFill>
                  <a:srgbClr val="000000"/>
                </a:solidFill>
                <a:effectLst/>
                <a:latin typeface="Calibri" panose="020F0502020204030204" pitchFamily="34" charset="0"/>
              </a:rPr>
              <a:t>​</a:t>
            </a:r>
            <a:endParaRPr lang="en-US" sz="2800" b="0" i="0" dirty="0">
              <a:solidFill>
                <a:srgbClr val="000000"/>
              </a:solidFill>
              <a:effectLst/>
              <a:latin typeface="Arial" panose="020B0604020202020204" pitchFamily="34" charset="0"/>
            </a:endParaRPr>
          </a:p>
          <a:p>
            <a:pPr algn="l" rtl="0" fontAlgn="base">
              <a:buFont typeface="Arial" panose="020B0604020202020204" pitchFamily="34" charset="0"/>
              <a:buChar char="•"/>
            </a:pPr>
            <a:r>
              <a:rPr lang="en-US" sz="2800" b="0" i="0" u="none" strike="noStrike" dirty="0">
                <a:solidFill>
                  <a:srgbClr val="000000"/>
                </a:solidFill>
                <a:effectLst/>
                <a:latin typeface="Calibri" panose="020F0502020204030204" pitchFamily="34" charset="0"/>
              </a:rPr>
              <a:t>What would you say to the adult?  </a:t>
            </a:r>
            <a:r>
              <a:rPr lang="en-US" sz="2800" b="0" i="0" dirty="0">
                <a:solidFill>
                  <a:srgbClr val="000000"/>
                </a:solidFill>
                <a:effectLst/>
                <a:latin typeface="Calibri" panose="020F0502020204030204" pitchFamily="34" charset="0"/>
              </a:rPr>
              <a:t>​</a:t>
            </a:r>
            <a:endParaRPr lang="en-US" sz="2800"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907777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5EEE3F5FA9C54F8ADECFAE94F27DEF" ma:contentTypeVersion="16" ma:contentTypeDescription="Create a new document." ma:contentTypeScope="" ma:versionID="de916d2732989b432a883fa580732e57">
  <xsd:schema xmlns:xsd="http://www.w3.org/2001/XMLSchema" xmlns:xs="http://www.w3.org/2001/XMLSchema" xmlns:p="http://schemas.microsoft.com/office/2006/metadata/properties" xmlns:ns3="8c706172-af7c-4325-8bed-1c17a2364416" xmlns:ns4="1023b47c-0af6-4768-839c-2f82288b3af2" targetNamespace="http://schemas.microsoft.com/office/2006/metadata/properties" ma:root="true" ma:fieldsID="75b9781389b34c57b867ca084905eda0" ns3:_="" ns4:_="">
    <xsd:import namespace="8c706172-af7c-4325-8bed-1c17a2364416"/>
    <xsd:import namespace="1023b47c-0af6-4768-839c-2f82288b3af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_activity" minOccurs="0"/>
                <xsd:element ref="ns3:MediaServiceObjectDetectorVersion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706172-af7c-4325-8bed-1c17a23644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23b47c-0af6-4768-839c-2f82288b3af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c706172-af7c-4325-8bed-1c17a2364416" xsi:nil="true"/>
  </documentManagement>
</p:properties>
</file>

<file path=customXml/itemProps1.xml><?xml version="1.0" encoding="utf-8"?>
<ds:datastoreItem xmlns:ds="http://schemas.openxmlformats.org/officeDocument/2006/customXml" ds:itemID="{71F47CC1-4443-4A35-896A-B2930B4E9D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706172-af7c-4325-8bed-1c17a2364416"/>
    <ds:schemaRef ds:uri="1023b47c-0af6-4768-839c-2f82288b3a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6200051-44BA-436C-9967-16D5E2932856}">
  <ds:schemaRefs>
    <ds:schemaRef ds:uri="http://schemas.microsoft.com/sharepoint/v3/contenttype/forms"/>
  </ds:schemaRefs>
</ds:datastoreItem>
</file>

<file path=customXml/itemProps3.xml><?xml version="1.0" encoding="utf-8"?>
<ds:datastoreItem xmlns:ds="http://schemas.openxmlformats.org/officeDocument/2006/customXml" ds:itemID="{9EAE3B83-7AF6-4F06-8D9C-36E8603FC73A}">
  <ds:schemaRefs>
    <ds:schemaRef ds:uri="http://schemas.microsoft.com/office/2006/metadata/properties"/>
    <ds:schemaRef ds:uri="http://purl.org/dc/terms/"/>
    <ds:schemaRef ds:uri="http://schemas.microsoft.com/office/2006/documentManagement/types"/>
    <ds:schemaRef ds:uri="http://www.w3.org/XML/1998/namespace"/>
    <ds:schemaRef ds:uri="http://purl.org/dc/elements/1.1/"/>
    <ds:schemaRef ds:uri="http://schemas.microsoft.com/office/infopath/2007/PartnerControls"/>
    <ds:schemaRef ds:uri="http://schemas.openxmlformats.org/package/2006/metadata/core-properties"/>
    <ds:schemaRef ds:uri="1023b47c-0af6-4768-839c-2f82288b3af2"/>
    <ds:schemaRef ds:uri="8c706172-af7c-4325-8bed-1c17a2364416"/>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302</TotalTime>
  <Words>366</Words>
  <Application>Microsoft Office PowerPoint</Application>
  <PresentationFormat>Widescreen</PresentationFormat>
  <Paragraphs>91</Paragraphs>
  <Slides>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Arial</vt:lpstr>
      <vt:lpstr>Calibri</vt:lpstr>
      <vt:lpstr>Calibri Light</vt:lpstr>
      <vt:lpstr>Poppins</vt:lpstr>
      <vt:lpstr>Poppins Light</vt:lpstr>
      <vt:lpstr>Poppins Medium</vt:lpstr>
      <vt:lpstr>Times</vt:lpstr>
      <vt:lpstr>Times New Roman</vt:lpstr>
      <vt:lpstr>office theme</vt:lpstr>
      <vt:lpstr>SpeakOut with Advocatr</vt:lpstr>
      <vt:lpstr>PowerPoint Presentation</vt:lpstr>
      <vt:lpstr>Follow-up circle/discussion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Claudia Vincent</dc:creator>
  <cp:lastModifiedBy>Rita Svanks</cp:lastModifiedBy>
  <cp:revision>51</cp:revision>
  <cp:lastPrinted>2023-06-28T22:55:59Z</cp:lastPrinted>
  <dcterms:created xsi:type="dcterms:W3CDTF">2022-03-18T15:26:52Z</dcterms:created>
  <dcterms:modified xsi:type="dcterms:W3CDTF">2023-08-01T22:10:01Z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0x010100455EEE3F5FA9C54F8ADECFAE94F27DEF</vt:lpwstr>
  </property>
</Properties>
</file>